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4" r:id="rId4"/>
    <p:sldId id="265" r:id="rId5"/>
    <p:sldId id="276" r:id="rId6"/>
    <p:sldId id="262" r:id="rId7"/>
    <p:sldId id="263" r:id="rId8"/>
    <p:sldId id="277" r:id="rId9"/>
    <p:sldId id="278" r:id="rId10"/>
    <p:sldId id="279" r:id="rId11"/>
    <p:sldId id="282" r:id="rId12"/>
    <p:sldId id="283" r:id="rId13"/>
    <p:sldId id="280" r:id="rId14"/>
    <p:sldId id="274" r:id="rId15"/>
    <p:sldId id="267" r:id="rId16"/>
    <p:sldId id="269" r:id="rId17"/>
    <p:sldId id="270" r:id="rId18"/>
    <p:sldId id="272" r:id="rId19"/>
    <p:sldId id="266" r:id="rId20"/>
    <p:sldId id="271" r:id="rId21"/>
    <p:sldId id="284" r:id="rId22"/>
    <p:sldId id="285" r:id="rId23"/>
    <p:sldId id="281" r:id="rId24"/>
    <p:sldId id="268" r:id="rId25"/>
    <p:sldId id="275" r:id="rId26"/>
    <p:sldId id="273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388D0-4C17-62E6-1AFB-BDE3FBE94BB3}" v="638" dt="2022-05-03T00:00:10.579"/>
    <p1510:client id="{0FBC65E7-55D9-9C2C-4532-C31BDDB42934}" v="523" dt="2022-05-02T23:52:29.432"/>
    <p1510:client id="{23DEB8C9-EBB2-BCD7-CC3E-DE6D0FA2F03D}" v="306" dt="2022-05-02T17:15:53.904"/>
    <p1510:client id="{5DF17104-39F2-16BF-C875-748BD958B906}" v="224" dt="2022-05-02T20:42:44.221"/>
    <p1510:client id="{67408104-A8CB-DC05-0302-B5BB6914E19D}" v="126" dt="2022-05-02T21:29:03.723"/>
    <p1510:client id="{7E91252D-387D-38D1-1CF2-BD29705B060C}" v="803" dt="2022-05-02T19:05:37.353"/>
    <p1510:client id="{8FDEC150-9312-4809-92BF-A8BAE1C3B46E}" v="357" dt="2022-05-02T19:57:48.199"/>
    <p1510:client id="{9703DDCC-3ED9-F93B-36E2-88B2EF56E01C}" v="452" dt="2022-05-02T23:16:06.540"/>
    <p1510:client id="{AAE8F617-81D9-4192-BBD0-AE987FCC4EDE}" v="6" dt="2022-05-02T15:53:38.699"/>
    <p1510:client id="{B0B88CC4-F734-2496-569F-9442FE540B0A}" v="1" dt="2022-05-02T15:58:31.198"/>
    <p1510:client id="{B196232C-B732-6C47-8F7E-6FA49EA9112F}" v="67" dt="2022-05-02T17:18:38.821"/>
    <p1510:client id="{DD8CA2D3-6567-6460-DB82-2857287B47B9}" v="221" dt="2022-05-02T16:23:37.798"/>
    <p1510:client id="{FBD2B3ED-B123-8522-6D68-FD7AD04F4276}" v="226" dt="2022-05-03T00:07:27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0304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1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9697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2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0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6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2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7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4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youtube.com/watch?v=G-4uq-wI-RY&amp;t=169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7D104-C293-E6D9-EC88-0DAC7A2AF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8164" y="2314267"/>
            <a:ext cx="2863443" cy="1212854"/>
          </a:xfrm>
        </p:spPr>
        <p:txBody>
          <a:bodyPr>
            <a:normAutofit/>
          </a:bodyPr>
          <a:lstStyle/>
          <a:p>
            <a:r>
              <a:rPr lang="es-ES" sz="4200" err="1">
                <a:cs typeface="Calibri Light"/>
              </a:rPr>
              <a:t>AsturShop</a:t>
            </a:r>
            <a:endParaRPr lang="es-ES" sz="4200" err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39D392-7F3C-76D3-3604-7830872C2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5034" y="4132545"/>
            <a:ext cx="3546739" cy="188996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" sz="2000">
                <a:solidFill>
                  <a:schemeClr val="tx1">
                    <a:lumMod val="85000"/>
                  </a:schemeClr>
                </a:solidFill>
              </a:rPr>
              <a:t>Lucía García Sopeña</a:t>
            </a:r>
          </a:p>
          <a:p>
            <a:r>
              <a:rPr lang="es-ES" sz="2000">
                <a:solidFill>
                  <a:schemeClr val="tx1">
                    <a:lumMod val="85000"/>
                  </a:schemeClr>
                </a:solidFill>
              </a:rPr>
              <a:t>María González Otero</a:t>
            </a:r>
          </a:p>
          <a:p>
            <a:r>
              <a:rPr lang="es-ES" sz="2000">
                <a:solidFill>
                  <a:schemeClr val="tx1">
                    <a:lumMod val="85000"/>
                  </a:schemeClr>
                </a:solidFill>
              </a:rPr>
              <a:t>Héctor </a:t>
            </a:r>
            <a:r>
              <a:rPr lang="es-ES" sz="2000" err="1">
                <a:solidFill>
                  <a:schemeClr val="tx1">
                    <a:lumMod val="85000"/>
                  </a:schemeClr>
                </a:solidFill>
              </a:rPr>
              <a:t>Lavandeira</a:t>
            </a:r>
            <a:r>
              <a:rPr lang="es-ES" sz="2000">
                <a:solidFill>
                  <a:schemeClr val="tx1">
                    <a:lumMod val="85000"/>
                  </a:schemeClr>
                </a:solidFill>
              </a:rPr>
              <a:t> Fernández</a:t>
            </a:r>
          </a:p>
          <a:p>
            <a:r>
              <a:rPr lang="es-ES" sz="2000">
                <a:solidFill>
                  <a:schemeClr val="tx1">
                    <a:lumMod val="85000"/>
                  </a:schemeClr>
                </a:solidFill>
              </a:rPr>
              <a:t>Juan Domínguez Álvarez</a:t>
            </a:r>
          </a:p>
          <a:p>
            <a:r>
              <a:rPr lang="es-ES" sz="2000">
                <a:solidFill>
                  <a:schemeClr val="tx1">
                    <a:lumMod val="85000"/>
                  </a:schemeClr>
                </a:solidFill>
              </a:rPr>
              <a:t>Sergio Salgueiro Monforte</a:t>
            </a:r>
          </a:p>
        </p:txBody>
      </p:sp>
      <p:pic>
        <p:nvPicPr>
          <p:cNvPr id="4" name="Imagen 4" descr="Logotipo&#10;&#10;Descripción generada automáticamente">
            <a:extLst>
              <a:ext uri="{FF2B5EF4-FFF2-40B4-BE49-F238E27FC236}">
                <a16:creationId xmlns:a16="http://schemas.microsoft.com/office/drawing/2014/main" id="{C7945B80-453C-2AE4-0FFF-88ADF79C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28" y="977820"/>
            <a:ext cx="6616823" cy="52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5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87B69-A6BF-0C5A-1A5E-319F2995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994" y="290362"/>
            <a:ext cx="9692640" cy="710767"/>
          </a:xfrm>
        </p:spPr>
        <p:txBody>
          <a:bodyPr/>
          <a:lstStyle/>
          <a:p>
            <a:pPr algn="ctr"/>
            <a:r>
              <a:rPr lang="es-ES"/>
              <a:t>Carrito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E6B47A15-DB22-2A66-CBCF-799D3809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09" y="1385092"/>
            <a:ext cx="9071517" cy="41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6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87B69-A6BF-0C5A-1A5E-319F2995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994" y="290362"/>
            <a:ext cx="9692640" cy="710767"/>
          </a:xfrm>
        </p:spPr>
        <p:txBody>
          <a:bodyPr/>
          <a:lstStyle/>
          <a:p>
            <a:pPr algn="ctr"/>
            <a:r>
              <a:rPr lang="es-ES"/>
              <a:t>Ventana de pago</a:t>
            </a:r>
          </a:p>
        </p:txBody>
      </p:sp>
      <p:pic>
        <p:nvPicPr>
          <p:cNvPr id="4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679AFC1-E852-C2DB-E6BF-98C04A36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34" y="1405943"/>
            <a:ext cx="8681223" cy="33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50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87B69-A6BF-0C5A-1A5E-319F2995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40" y="368293"/>
            <a:ext cx="9692640" cy="710767"/>
          </a:xfrm>
        </p:spPr>
        <p:txBody>
          <a:bodyPr/>
          <a:lstStyle/>
          <a:p>
            <a:pPr algn="ctr"/>
            <a:r>
              <a:rPr lang="es-ES"/>
              <a:t>Funcionalidad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FCD66AA7-C5F5-86DD-77D8-668714F8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86413"/>
            <a:ext cx="9116290" cy="35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87B69-A6BF-0C5A-1A5E-319F2995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994" y="76630"/>
            <a:ext cx="9692640" cy="710767"/>
          </a:xfrm>
        </p:spPr>
        <p:txBody>
          <a:bodyPr/>
          <a:lstStyle/>
          <a:p>
            <a:pPr algn="ctr"/>
            <a:r>
              <a:rPr lang="es-ES"/>
              <a:t>Funcionalidad </a:t>
            </a:r>
            <a:r>
              <a:rPr lang="es-ES" err="1"/>
              <a:t>admin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E7D228B-B0D8-0C2F-273A-42891E684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56" y="1128060"/>
            <a:ext cx="7770541" cy="2511027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547221C6-8D24-FA5C-6143-F5253C8A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56" y="3650002"/>
            <a:ext cx="7770541" cy="23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7784A33-57EA-2311-6128-93ACFC14F0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7123" y="641700"/>
            <a:ext cx="5673418" cy="1079392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6521EA-D3E9-E600-F6F2-228F13FDA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677" y="2389495"/>
            <a:ext cx="5499620" cy="37821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Para gestionar las imágenes de la web hemos decidido utilizar </a:t>
            </a:r>
            <a:r>
              <a:rPr lang="es-ES" err="1"/>
              <a:t>Cloudinary</a:t>
            </a:r>
            <a:endParaRPr lang="es-ES"/>
          </a:p>
          <a:p>
            <a:endParaRPr lang="es-ES"/>
          </a:p>
          <a:p>
            <a:r>
              <a:rPr lang="es-ES"/>
              <a:t>Este es un servicio que permite la gestión de imágenes y vídeos, almacenándolos en la nube</a:t>
            </a:r>
          </a:p>
          <a:p>
            <a:endParaRPr lang="es-ES"/>
          </a:p>
          <a:p>
            <a:r>
              <a:rPr lang="es-ES"/>
              <a:t>De esta forma, no es necesario guardar todas las imágenes localmente</a:t>
            </a:r>
          </a:p>
        </p:txBody>
      </p:sp>
      <p:pic>
        <p:nvPicPr>
          <p:cNvPr id="6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5FAA0E8-89E3-E268-D92E-A67DBA33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632" y="3714375"/>
            <a:ext cx="5168588" cy="2614513"/>
          </a:xfrm>
          <a:prstGeom prst="rect">
            <a:avLst/>
          </a:prstGeom>
        </p:spPr>
      </p:pic>
      <p:pic>
        <p:nvPicPr>
          <p:cNvPr id="7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5049E8E-8682-100F-D634-FF88C7A55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571" y="1652746"/>
            <a:ext cx="4257907" cy="167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5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2ED1F-91F7-B9C8-7B96-67024728C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s-ES"/>
              <a:t>Librerías - Api Gastos de Envío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92176D-DA0A-8F94-B08C-8C995A1E7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4534048" cy="38549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Hemos</a:t>
            </a:r>
            <a:r>
              <a:rPr lang="en-US"/>
              <a:t> </a:t>
            </a:r>
            <a:r>
              <a:rPr lang="en-US" err="1"/>
              <a:t>decidido</a:t>
            </a:r>
            <a:r>
              <a:rPr lang="en-US"/>
              <a:t> usar </a:t>
            </a:r>
            <a:r>
              <a:rPr lang="en-US" u="sng"/>
              <a:t>node-geocoder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api</a:t>
            </a:r>
            <a:r>
              <a:rPr lang="en-US"/>
              <a:t> para la </a:t>
            </a:r>
            <a:r>
              <a:rPr lang="en-US" err="1"/>
              <a:t>localización</a:t>
            </a:r>
            <a:r>
              <a:rPr lang="en-US"/>
              <a:t> de la </a:t>
            </a:r>
            <a:r>
              <a:rPr lang="en-US" err="1"/>
              <a:t>dirección</a:t>
            </a:r>
            <a:r>
              <a:rPr lang="en-US"/>
              <a:t> de </a:t>
            </a:r>
            <a:r>
              <a:rPr lang="en-US" err="1"/>
              <a:t>usuario</a:t>
            </a:r>
            <a:r>
              <a:rPr lang="en-US"/>
              <a:t>.</a:t>
            </a:r>
          </a:p>
          <a:p>
            <a:r>
              <a:rPr lang="en-US"/>
              <a:t>Como </a:t>
            </a:r>
            <a:r>
              <a:rPr lang="en-US" err="1"/>
              <a:t>proveedor</a:t>
            </a:r>
            <a:r>
              <a:rPr lang="en-US"/>
              <a:t> de </a:t>
            </a:r>
            <a:r>
              <a:rPr lang="en-US" err="1"/>
              <a:t>datos</a:t>
            </a:r>
            <a:r>
              <a:rPr lang="en-US"/>
              <a:t> para </a:t>
            </a:r>
            <a:r>
              <a:rPr lang="en-US" err="1"/>
              <a:t>esa</a:t>
            </a:r>
            <a:r>
              <a:rPr lang="en-US"/>
              <a:t> </a:t>
            </a:r>
            <a:r>
              <a:rPr lang="en-US" err="1"/>
              <a:t>geolocalización</a:t>
            </a:r>
            <a:r>
              <a:rPr lang="en-US"/>
              <a:t> </a:t>
            </a:r>
            <a:r>
              <a:rPr lang="en-US" err="1"/>
              <a:t>utilizamos</a:t>
            </a:r>
            <a:r>
              <a:rPr lang="en-US"/>
              <a:t> </a:t>
            </a:r>
            <a:r>
              <a:rPr lang="en-US" u="sng" err="1"/>
              <a:t>openstreetmap</a:t>
            </a:r>
            <a:r>
              <a:rPr lang="en-US">
                <a:ea typeface="+mn-lt"/>
                <a:cs typeface="+mn-lt"/>
              </a:rPr>
              <a:t> que era de las </a:t>
            </a:r>
            <a:r>
              <a:rPr lang="en-US" err="1">
                <a:ea typeface="+mn-lt"/>
                <a:cs typeface="+mn-lt"/>
              </a:rPr>
              <a:t>pocas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gratuitas</a:t>
            </a:r>
            <a:r>
              <a:rPr lang="en-US">
                <a:ea typeface="+mn-lt"/>
                <a:cs typeface="+mn-lt"/>
              </a:rPr>
              <a:t> que </a:t>
            </a:r>
            <a:r>
              <a:rPr lang="en-US" err="1">
                <a:ea typeface="+mn-lt"/>
                <a:cs typeface="+mn-lt"/>
              </a:rPr>
              <a:t>nos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permite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obtener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todos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esa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direccion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r>
              <a:rPr lang="en-US" err="1"/>
              <a:t>Finalmente</a:t>
            </a:r>
            <a:r>
              <a:rPr lang="en-US"/>
              <a:t> con la formula de </a:t>
            </a:r>
            <a:r>
              <a:rPr lang="en-US" err="1">
                <a:ea typeface="+mn-lt"/>
                <a:cs typeface="+mn-lt"/>
              </a:rPr>
              <a:t>Havesine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conseguimos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calcular</a:t>
            </a:r>
            <a:r>
              <a:rPr lang="en-US">
                <a:ea typeface="+mn-lt"/>
                <a:cs typeface="+mn-lt"/>
              </a:rPr>
              <a:t> la </a:t>
            </a:r>
            <a:r>
              <a:rPr lang="en-US" err="1">
                <a:ea typeface="+mn-lt"/>
                <a:cs typeface="+mn-lt"/>
              </a:rPr>
              <a:t>distancia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nuestra</a:t>
            </a:r>
            <a:r>
              <a:rPr lang="en-US">
                <a:ea typeface="+mn-lt"/>
                <a:cs typeface="+mn-lt"/>
              </a:rPr>
              <a:t> tienda junto con </a:t>
            </a:r>
            <a:r>
              <a:rPr lang="en-US" err="1">
                <a:ea typeface="+mn-lt"/>
                <a:cs typeface="+mn-lt"/>
              </a:rPr>
              <a:t>unos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gastos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apropiados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2DC5E52E-81CA-5DE2-9700-1391E9DC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157" y="824005"/>
            <a:ext cx="1287101" cy="1301212"/>
          </a:xfrm>
          <a:prstGeom prst="rect">
            <a:avLst/>
          </a:prstGeom>
        </p:spPr>
      </p:pic>
      <p:pic>
        <p:nvPicPr>
          <p:cNvPr id="5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43314B6-0876-3A0E-6020-CBC40727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498" y="1926902"/>
            <a:ext cx="3170663" cy="1024853"/>
          </a:xfrm>
          <a:prstGeom prst="rect">
            <a:avLst/>
          </a:prstGeom>
        </p:spPr>
      </p:pic>
      <p:pic>
        <p:nvPicPr>
          <p:cNvPr id="6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AAD5331-FBED-408A-DFC2-F7B92982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29" y="4349433"/>
            <a:ext cx="6004931" cy="97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93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48A4B-1E18-4CC0-B9AF-CBE64468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33" y="40516"/>
            <a:ext cx="8642567" cy="898099"/>
          </a:xfrm>
        </p:spPr>
        <p:txBody>
          <a:bodyPr/>
          <a:lstStyle/>
          <a:p>
            <a:pPr algn="ctr"/>
            <a:r>
              <a:rPr lang="es-ES" err="1"/>
              <a:t>Github</a:t>
            </a:r>
          </a:p>
        </p:txBody>
      </p:sp>
      <p:pic>
        <p:nvPicPr>
          <p:cNvPr id="4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87FD796-672E-AA9F-931A-2382A0C4E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2" y="1421033"/>
            <a:ext cx="4146395" cy="443410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F33D2E-F6AA-D83F-04E2-C71A89A212CA}"/>
              </a:ext>
            </a:extLst>
          </p:cNvPr>
          <p:cNvSpPr txBox="1"/>
          <p:nvPr/>
        </p:nvSpPr>
        <p:spPr>
          <a:xfrm>
            <a:off x="1248939" y="960864"/>
            <a:ext cx="28361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/>
              <a:t>Actas</a:t>
            </a:r>
          </a:p>
        </p:txBody>
      </p:sp>
      <p:pic>
        <p:nvPicPr>
          <p:cNvPr id="6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75E9181-B112-B94B-630F-8DBC6A82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20" y="1604125"/>
            <a:ext cx="5261516" cy="24974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15042E0-33E5-2D6E-39C6-AB10FE851324}"/>
              </a:ext>
            </a:extLst>
          </p:cNvPr>
          <p:cNvSpPr txBox="1"/>
          <p:nvPr/>
        </p:nvSpPr>
        <p:spPr>
          <a:xfrm>
            <a:off x="5898763" y="115020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/>
              <a:t>Tableros Kanban</a:t>
            </a:r>
          </a:p>
        </p:txBody>
      </p:sp>
      <p:pic>
        <p:nvPicPr>
          <p:cNvPr id="8" name="Imagen 8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35132D9-8935-CB90-FDB7-B165616E2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497" y="4448087"/>
            <a:ext cx="6042103" cy="21714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0BA0C27-5FFA-5A8B-E30C-BC59A453B2F7}"/>
              </a:ext>
            </a:extLst>
          </p:cNvPr>
          <p:cNvSpPr txBox="1"/>
          <p:nvPr/>
        </p:nvSpPr>
        <p:spPr>
          <a:xfrm>
            <a:off x="4963687" y="3987955"/>
            <a:ext cx="51778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/>
              <a:t>Issues, </a:t>
            </a:r>
            <a:r>
              <a:rPr lang="es-ES" sz="2000" err="1"/>
              <a:t>milestones</a:t>
            </a:r>
            <a:r>
              <a:rPr lang="es-ES" sz="2000"/>
              <a:t> y reparto de trabajo</a:t>
            </a:r>
          </a:p>
        </p:txBody>
      </p:sp>
    </p:spTree>
    <p:extLst>
      <p:ext uri="{BB962C8B-B14F-4D97-AF65-F5344CB8AC3E}">
        <p14:creationId xmlns:p14="http://schemas.microsoft.com/office/powerpoint/2010/main" val="1495523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C654D-B7DA-C0A3-A8EE-9053CAF0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70" y="105564"/>
            <a:ext cx="9692640" cy="870221"/>
          </a:xfrm>
        </p:spPr>
        <p:txBody>
          <a:bodyPr/>
          <a:lstStyle/>
          <a:p>
            <a:pPr algn="ctr"/>
            <a:r>
              <a:rPr lang="es-ES" err="1"/>
              <a:t>Github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E9FD9-7645-D2F0-E7B5-440B4FCA322B}"/>
              </a:ext>
            </a:extLst>
          </p:cNvPr>
          <p:cNvSpPr txBox="1"/>
          <p:nvPr/>
        </p:nvSpPr>
        <p:spPr>
          <a:xfrm>
            <a:off x="1211765" y="143479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/>
              <a:t>Uso de ramas</a:t>
            </a:r>
          </a:p>
        </p:txBody>
      </p:sp>
      <p:pic>
        <p:nvPicPr>
          <p:cNvPr id="6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5FB2368-AE19-837D-04D5-4B665D50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9" y="2176306"/>
            <a:ext cx="4480931" cy="39364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C2136E6-5626-99B0-58F7-767D79AE7E09}"/>
              </a:ext>
            </a:extLst>
          </p:cNvPr>
          <p:cNvSpPr txBox="1"/>
          <p:nvPr/>
        </p:nvSpPr>
        <p:spPr>
          <a:xfrm>
            <a:off x="6419153" y="1363933"/>
            <a:ext cx="31149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/>
              <a:t>Uso de </a:t>
            </a:r>
            <a:r>
              <a:rPr lang="es-ES" sz="2400" err="1"/>
              <a:t>pull</a:t>
            </a:r>
            <a:r>
              <a:rPr lang="es-ES" sz="2400"/>
              <a:t> </a:t>
            </a:r>
            <a:r>
              <a:rPr lang="es-ES" sz="2400" err="1"/>
              <a:t>request</a:t>
            </a:r>
            <a:endParaRPr lang="es-ES" sz="2400"/>
          </a:p>
        </p:txBody>
      </p:sp>
      <p:pic>
        <p:nvPicPr>
          <p:cNvPr id="9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FD91E58-4A95-C552-597C-6019002B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474" y="1923009"/>
            <a:ext cx="3626004" cy="445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13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A5773-CE80-698F-5836-C2BCC580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5" y="461009"/>
            <a:ext cx="9692640" cy="780040"/>
          </a:xfrm>
        </p:spPr>
        <p:txBody>
          <a:bodyPr/>
          <a:lstStyle/>
          <a:p>
            <a:pPr algn="ctr"/>
            <a:r>
              <a:rPr lang="es-ES"/>
              <a:t>Test unitarios</a:t>
            </a:r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A06EEE54-03FF-3833-FB9A-7C50E6BBF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63" y="4285872"/>
            <a:ext cx="5010150" cy="847725"/>
          </a:xfrm>
        </p:spPr>
      </p:pic>
      <p:pic>
        <p:nvPicPr>
          <p:cNvPr id="5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29AF42E-A4F7-4A7A-42A3-8E055D266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52" y="4250433"/>
            <a:ext cx="2743200" cy="924850"/>
          </a:xfrm>
          <a:prstGeom prst="rect">
            <a:avLst/>
          </a:prstGeom>
        </p:spPr>
      </p:pic>
      <p:pic>
        <p:nvPicPr>
          <p:cNvPr id="3" name="Imagen 5" descr="Texto&#10;&#10;Descripción generada automáticamente">
            <a:extLst>
              <a:ext uri="{FF2B5EF4-FFF2-40B4-BE49-F238E27FC236}">
                <a16:creationId xmlns:a16="http://schemas.microsoft.com/office/drawing/2014/main" id="{CF369D56-42D8-D247-9108-5321CA24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01" y="1908872"/>
            <a:ext cx="10010077" cy="166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8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E5119-CE28-41DD-D476-C2EA3DB4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98" y="1"/>
            <a:ext cx="5655429" cy="16069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Test</a:t>
            </a:r>
          </a:p>
        </p:txBody>
      </p:sp>
      <p:pic>
        <p:nvPicPr>
          <p:cNvPr id="5" name="Imagen 5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767ACA9F-837F-BE7F-265C-EEA9E2723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7356" y="3741483"/>
            <a:ext cx="3567384" cy="16039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82EA59-0A66-8AD0-9386-86E4095FBE00}"/>
              </a:ext>
            </a:extLst>
          </p:cNvPr>
          <p:cNvSpPr txBox="1"/>
          <p:nvPr/>
        </p:nvSpPr>
        <p:spPr>
          <a:xfrm>
            <a:off x="813498" y="1950506"/>
            <a:ext cx="5655429" cy="37248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/>
              <a:t>TEST DE CARGA</a:t>
            </a:r>
          </a:p>
        </p:txBody>
      </p:sp>
      <p:pic>
        <p:nvPicPr>
          <p:cNvPr id="6" name="Imagen 6" descr="Gráfico&#10;&#10;Descripción generada automáticamente">
            <a:extLst>
              <a:ext uri="{FF2B5EF4-FFF2-40B4-BE49-F238E27FC236}">
                <a16:creationId xmlns:a16="http://schemas.microsoft.com/office/drawing/2014/main" id="{47CCA33B-711B-7C87-903A-BF6240FBD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506" y="1111947"/>
            <a:ext cx="3299214" cy="16812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086BF8-231D-6216-6FA5-9CC17D8FB5B5}"/>
              </a:ext>
            </a:extLst>
          </p:cNvPr>
          <p:cNvSpPr txBox="1"/>
          <p:nvPr/>
        </p:nvSpPr>
        <p:spPr>
          <a:xfrm>
            <a:off x="751840" y="2540000"/>
            <a:ext cx="21336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La prueba que realizaran los usuarios introducidos por </a:t>
            </a:r>
            <a:r>
              <a:rPr lang="es-ES" err="1"/>
              <a:t>gatling</a:t>
            </a:r>
            <a:r>
              <a:rPr lang="es-ES"/>
              <a:t> consistirá simplemente en entrar en la aplicación añadir unos productos al carrito y ver el catálogo.</a:t>
            </a: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46A6E05D-F87C-F75D-A03E-987724BE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653962"/>
            <a:ext cx="4074160" cy="229275"/>
          </a:xfrm>
          <a:prstGeom prst="rect">
            <a:avLst/>
          </a:prstGeom>
        </p:spPr>
      </p:pic>
      <p:pic>
        <p:nvPicPr>
          <p:cNvPr id="9" name="Imagen 9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DD9E5CF-8FBE-E72A-D1EF-295788136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965622"/>
            <a:ext cx="3881120" cy="399956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4B88F2B-A648-B25B-1D11-6813B40328C7}"/>
              </a:ext>
            </a:extLst>
          </p:cNvPr>
          <p:cNvCxnSpPr/>
          <p:nvPr/>
        </p:nvCxnSpPr>
        <p:spPr>
          <a:xfrm flipV="1">
            <a:off x="2499360" y="2921000"/>
            <a:ext cx="51816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0173433-F1AD-9976-C61E-B765FFBEC866}"/>
              </a:ext>
            </a:extLst>
          </p:cNvPr>
          <p:cNvCxnSpPr/>
          <p:nvPr/>
        </p:nvCxnSpPr>
        <p:spPr>
          <a:xfrm flipV="1">
            <a:off x="2611755" y="4303395"/>
            <a:ext cx="426720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C15D0AD-8C84-988E-A743-CF784BBC9F52}"/>
              </a:ext>
            </a:extLst>
          </p:cNvPr>
          <p:cNvSpPr txBox="1"/>
          <p:nvPr/>
        </p:nvSpPr>
        <p:spPr>
          <a:xfrm>
            <a:off x="3770630" y="20840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Ejemplos usados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30EA1C8-1D4C-2AB6-5524-394AF7C0D7EA}"/>
              </a:ext>
            </a:extLst>
          </p:cNvPr>
          <p:cNvCxnSpPr/>
          <p:nvPr/>
        </p:nvCxnSpPr>
        <p:spPr>
          <a:xfrm flipV="1">
            <a:off x="7134225" y="2648585"/>
            <a:ext cx="294640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1C011B9-A3C4-CCCA-156D-599909273AAC}"/>
              </a:ext>
            </a:extLst>
          </p:cNvPr>
          <p:cNvCxnSpPr>
            <a:cxnSpLocks/>
          </p:cNvCxnSpPr>
          <p:nvPr/>
        </p:nvCxnSpPr>
        <p:spPr>
          <a:xfrm>
            <a:off x="6941185" y="3034665"/>
            <a:ext cx="609600" cy="538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6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74E80-5C65-84A6-7570-B2A17C3D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/>
              <a:t>Índice</a:t>
            </a:r>
          </a:p>
        </p:txBody>
      </p:sp>
      <p:pic>
        <p:nvPicPr>
          <p:cNvPr id="15" name="Imagen 16">
            <a:extLst>
              <a:ext uri="{FF2B5EF4-FFF2-40B4-BE49-F238E27FC236}">
                <a16:creationId xmlns:a16="http://schemas.microsoft.com/office/drawing/2014/main" id="{0C117A9B-69B5-9BD5-B82B-8EFB2EBBF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3" b="5317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B8D6E99-DECC-90E0-16A9-B1CE4E3126F8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• </a:t>
            </a:r>
            <a:r>
              <a:rPr lang="en-US" sz="1600" err="1"/>
              <a:t>Introducción</a:t>
            </a:r>
            <a:r>
              <a:rPr lang="en-US" sz="1600"/>
              <a:t> y </a:t>
            </a:r>
            <a:r>
              <a:rPr lang="en-US" sz="1600" err="1"/>
              <a:t>estructura</a:t>
            </a:r>
            <a:r>
              <a:rPr lang="en-US" sz="1600"/>
              <a:t> de </a:t>
            </a:r>
            <a:r>
              <a:rPr lang="en-US" sz="1600" err="1"/>
              <a:t>nuestra</a:t>
            </a:r>
            <a:r>
              <a:rPr lang="en-US" sz="1600"/>
              <a:t> web</a:t>
            </a:r>
            <a:endParaRPr lang="en-US" sz="1600"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• </a:t>
            </a:r>
            <a:r>
              <a:rPr lang="en-US" sz="1600" err="1"/>
              <a:t>Atributos</a:t>
            </a:r>
            <a:r>
              <a:rPr lang="en-US" sz="1600"/>
              <a:t> de </a:t>
            </a:r>
            <a:r>
              <a:rPr lang="en-US" sz="1600" err="1"/>
              <a:t>calidad</a:t>
            </a:r>
            <a:endParaRPr lang="en-US" sz="1600" err="1"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ea typeface="+mn-lt"/>
                <a:cs typeface="+mn-lt"/>
              </a:rPr>
              <a:t>• </a:t>
            </a:r>
            <a:r>
              <a:rPr lang="en-US" sz="1600" err="1">
                <a:ea typeface="+mn-lt"/>
                <a:cs typeface="+mn-lt"/>
              </a:rPr>
              <a:t>Tecnologías</a:t>
            </a:r>
            <a:r>
              <a:rPr lang="en-US" sz="1600">
                <a:ea typeface="+mn-lt"/>
                <a:cs typeface="+mn-lt"/>
              </a:rPr>
              <a:t>(</a:t>
            </a:r>
            <a:r>
              <a:rPr lang="en-US" sz="1600" err="1">
                <a:ea typeface="+mn-lt"/>
                <a:cs typeface="+mn-lt"/>
              </a:rPr>
              <a:t>react,typescript,solid</a:t>
            </a:r>
            <a:r>
              <a:rPr lang="en-US" sz="1600">
                <a:ea typeface="+mn-lt"/>
                <a:cs typeface="+mn-lt"/>
              </a:rPr>
              <a:t>)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ea typeface="+mn-lt"/>
                <a:cs typeface="+mn-lt"/>
              </a:rPr>
              <a:t>• Solid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ea typeface="+mn-lt"/>
                <a:cs typeface="+mn-lt"/>
              </a:rPr>
              <a:t>• </a:t>
            </a:r>
            <a:r>
              <a:rPr lang="en-US" sz="1600" err="1">
                <a:ea typeface="+mn-lt"/>
                <a:cs typeface="+mn-lt"/>
              </a:rPr>
              <a:t>Funcionalidades</a:t>
            </a:r>
            <a:endParaRPr lang="en-US" err="1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ea typeface="+mn-lt"/>
                <a:cs typeface="+mn-lt"/>
              </a:rPr>
              <a:t>• </a:t>
            </a:r>
            <a:r>
              <a:rPr lang="en-US" sz="1600" err="1">
                <a:ea typeface="+mn-lt"/>
                <a:cs typeface="+mn-lt"/>
              </a:rPr>
              <a:t>Librerías</a:t>
            </a:r>
            <a:r>
              <a:rPr lang="en-US" sz="1600">
                <a:ea typeface="+mn-lt"/>
                <a:cs typeface="+mn-lt"/>
              </a:rPr>
              <a:t> APIs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• </a:t>
            </a:r>
            <a:r>
              <a:rPr lang="en-US" sz="1600" err="1"/>
              <a:t>Metodología</a:t>
            </a:r>
            <a:r>
              <a:rPr lang="en-US" sz="1600"/>
              <a:t> de </a:t>
            </a:r>
            <a:r>
              <a:rPr lang="en-US" sz="1600" err="1"/>
              <a:t>trabajo</a:t>
            </a:r>
            <a:r>
              <a:rPr lang="en-US" sz="1600"/>
              <a:t>(back, front, </a:t>
            </a:r>
            <a:r>
              <a:rPr lang="en-US" sz="1600" err="1"/>
              <a:t>uso</a:t>
            </a:r>
            <a:r>
              <a:rPr lang="en-US" sz="1600"/>
              <a:t> git)</a:t>
            </a:r>
            <a:endParaRPr lang="en-US" sz="1600"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• Tests(e2e,carga,unitarios,usabilidad)</a:t>
            </a:r>
            <a:endParaRPr lang="en-US" sz="1600"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ea typeface="+mn-lt"/>
                <a:cs typeface="+mn-lt"/>
              </a:rPr>
              <a:t>• Integracion continua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• </a:t>
            </a:r>
            <a:r>
              <a:rPr lang="en-US" sz="1600" err="1"/>
              <a:t>Despliegue</a:t>
            </a:r>
            <a:endParaRPr lang="en-US" sz="160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ea typeface="+mn-lt"/>
                <a:cs typeface="+mn-lt"/>
              </a:rPr>
              <a:t>• Material </a:t>
            </a:r>
            <a:r>
              <a:rPr lang="en-US" sz="1600" err="1">
                <a:ea typeface="+mn-lt"/>
                <a:cs typeface="+mn-lt"/>
              </a:rPr>
              <a:t>complementario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ea typeface="+mn-lt"/>
                <a:cs typeface="+mn-lt"/>
              </a:rPr>
              <a:t>• 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94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6A361-79F0-9BF2-3591-26559D7BD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250" y="570297"/>
            <a:ext cx="9692640" cy="1145089"/>
          </a:xfrm>
        </p:spPr>
        <p:txBody>
          <a:bodyPr>
            <a:normAutofit fontScale="90000"/>
          </a:bodyPr>
          <a:lstStyle/>
          <a:p>
            <a:r>
              <a:rPr lang="es-ES"/>
              <a:t>Test </a:t>
            </a:r>
            <a:r>
              <a:rPr lang="es-ES" err="1"/>
              <a:t>end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end</a:t>
            </a:r>
            <a:br>
              <a:rPr lang="es-ES"/>
            </a:br>
            <a:endParaRPr lang="es-ES"/>
          </a:p>
        </p:txBody>
      </p:sp>
      <p:pic>
        <p:nvPicPr>
          <p:cNvPr id="6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95D216D-A07D-D1D5-CAAA-6A6B4659B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69" y="4763854"/>
            <a:ext cx="7595936" cy="1272639"/>
          </a:xfrm>
          <a:prstGeom prst="rect">
            <a:avLst/>
          </a:prstGeom>
        </p:spPr>
      </p:pic>
      <p:pic>
        <p:nvPicPr>
          <p:cNvPr id="9" name="Imagen 9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55B2AC27-D5F1-8D0E-8063-516B8E7E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59" y="1936883"/>
            <a:ext cx="3785936" cy="19916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D37F967-684E-EC04-1F0A-7E6233C96BD8}"/>
              </a:ext>
            </a:extLst>
          </p:cNvPr>
          <p:cNvSpPr txBox="1"/>
          <p:nvPr/>
        </p:nvSpPr>
        <p:spPr>
          <a:xfrm>
            <a:off x="6128084" y="1335505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err="1">
                <a:ea typeface="+mn-lt"/>
                <a:cs typeface="+mn-lt"/>
              </a:rPr>
              <a:t>Puppeteer</a:t>
            </a:r>
            <a:r>
              <a:rPr lang="es-ES" b="1">
                <a:ea typeface="+mn-lt"/>
                <a:cs typeface="+mn-lt"/>
              </a:rPr>
              <a:t>: </a:t>
            </a:r>
            <a:r>
              <a:rPr lang="es-ES">
                <a:ea typeface="+mn-lt"/>
                <a:cs typeface="+mn-lt"/>
              </a:rPr>
              <a:t>librería de </a:t>
            </a:r>
            <a:r>
              <a:rPr lang="es-ES" err="1">
                <a:ea typeface="+mn-lt"/>
                <a:cs typeface="+mn-lt"/>
              </a:rPr>
              <a:t>Node</a:t>
            </a:r>
            <a:r>
              <a:rPr lang="es-ES">
                <a:ea typeface="+mn-lt"/>
                <a:cs typeface="+mn-lt"/>
              </a:rPr>
              <a:t>. </a:t>
            </a:r>
            <a:r>
              <a:rPr lang="es-ES" err="1">
                <a:ea typeface="+mn-lt"/>
                <a:cs typeface="+mn-lt"/>
              </a:rPr>
              <a:t>js</a:t>
            </a:r>
            <a:r>
              <a:rPr lang="es-ES">
                <a:ea typeface="+mn-lt"/>
                <a:cs typeface="+mn-lt"/>
              </a:rPr>
              <a:t> que proporciona una API de alto nivel que permite automatizar acciones sobre los navegadores.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05B07E4-94D5-D8A2-BF59-2780303AACDC}"/>
              </a:ext>
            </a:extLst>
          </p:cNvPr>
          <p:cNvSpPr txBox="1"/>
          <p:nvPr/>
        </p:nvSpPr>
        <p:spPr>
          <a:xfrm>
            <a:off x="6100512" y="32831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err="1"/>
              <a:t>Jest</a:t>
            </a:r>
            <a:r>
              <a:rPr lang="es-ES" b="1"/>
              <a:t>: </a:t>
            </a:r>
            <a:r>
              <a:rPr lang="es-ES">
                <a:ea typeface="+mn-lt"/>
                <a:cs typeface="+mn-lt"/>
              </a:rPr>
              <a:t> marco de prueba de JavaScript 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3672921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E249C-D29A-079F-E983-C815A36F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963" y="227215"/>
            <a:ext cx="9692640" cy="780040"/>
          </a:xfrm>
        </p:spPr>
        <p:txBody>
          <a:bodyPr/>
          <a:lstStyle/>
          <a:p>
            <a:pPr algn="ctr"/>
            <a:r>
              <a:rPr lang="es-ES"/>
              <a:t>Test de usabilidad</a:t>
            </a:r>
          </a:p>
        </p:txBody>
      </p:sp>
      <p:pic>
        <p:nvPicPr>
          <p:cNvPr id="4" name="Imagen 4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9E54A406-A4E8-FEE1-8519-4CC0A9D19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031" y="1195566"/>
            <a:ext cx="6299332" cy="2589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7B12C4A-F576-44E5-4F55-A805C9F1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79" y="3914121"/>
            <a:ext cx="6292515" cy="2428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60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9B0F74F9-E373-4883-A533-C80C53DE6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4765FFFB-1163-4DA7-83B0-B8677ABB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AB85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EC117A05-2F4F-4370-A926-6191A5C3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AAF4F5D-DD5E-9A3E-9748-9EA920586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77" y="1771566"/>
            <a:ext cx="9951041" cy="33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58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BE5F8-5007-1AF9-5C8B-5BDC2D1D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63344"/>
          </a:xfrm>
        </p:spPr>
        <p:txBody>
          <a:bodyPr>
            <a:normAutofit/>
          </a:bodyPr>
          <a:lstStyle/>
          <a:p>
            <a:r>
              <a:rPr lang="es-ES" sz="3200"/>
              <a:t>Integración continua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1BADA-5BC2-7318-FE6B-E7A187AE0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2325157"/>
            <a:ext cx="2841616" cy="3787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err="1"/>
              <a:t>Añadimos</a:t>
            </a:r>
            <a:r>
              <a:rPr lang="en-US" sz="1600"/>
              <a:t> que </a:t>
            </a:r>
            <a:r>
              <a:rPr lang="en-US" sz="1600" err="1"/>
              <a:t>despues</a:t>
            </a:r>
            <a:r>
              <a:rPr lang="en-US" sz="1600"/>
              <a:t> de </a:t>
            </a:r>
            <a:r>
              <a:rPr lang="en-US" sz="1600" err="1"/>
              <a:t>los</a:t>
            </a:r>
            <a:r>
              <a:rPr lang="en-US" sz="1600"/>
              <a:t> </a:t>
            </a:r>
            <a:r>
              <a:rPr lang="en-US" sz="1600" err="1"/>
              <a:t>unitarios</a:t>
            </a:r>
            <a:r>
              <a:rPr lang="en-US" sz="1600"/>
              <a:t> se </a:t>
            </a:r>
            <a:r>
              <a:rPr lang="en-US" sz="1600" err="1"/>
              <a:t>ejecuten</a:t>
            </a:r>
            <a:r>
              <a:rPr lang="en-US" sz="1600"/>
              <a:t> </a:t>
            </a:r>
            <a:r>
              <a:rPr lang="en-US" sz="1600" err="1"/>
              <a:t>los</a:t>
            </a:r>
            <a:r>
              <a:rPr lang="en-US" sz="1600"/>
              <a:t> e2e</a:t>
            </a:r>
          </a:p>
          <a:p>
            <a:r>
              <a:rPr lang="en-US" sz="1600" err="1"/>
              <a:t>Despues</a:t>
            </a:r>
            <a:r>
              <a:rPr lang="en-US" sz="1600"/>
              <a:t> </a:t>
            </a:r>
            <a:r>
              <a:rPr lang="en-US" sz="1600" err="1"/>
              <a:t>procedemos</a:t>
            </a:r>
            <a:r>
              <a:rPr lang="en-US" sz="1600"/>
              <a:t> a </a:t>
            </a:r>
            <a:r>
              <a:rPr lang="en-US" sz="1600" err="1"/>
              <a:t>pushear</a:t>
            </a:r>
            <a:r>
              <a:rPr lang="en-US" sz="1600"/>
              <a:t> la imagen de docker de </a:t>
            </a:r>
            <a:r>
              <a:rPr lang="en-US" sz="1600" err="1"/>
              <a:t>cada</a:t>
            </a:r>
            <a:r>
              <a:rPr lang="en-US" sz="1600"/>
              <a:t> </a:t>
            </a:r>
            <a:r>
              <a:rPr lang="en-US" sz="1600" err="1"/>
              <a:t>parte</a:t>
            </a:r>
            <a:r>
              <a:rPr lang="en-US" sz="1600"/>
              <a:t> de la app (front y back)</a:t>
            </a:r>
          </a:p>
          <a:p>
            <a:r>
              <a:rPr lang="en-US" sz="1600" err="1"/>
              <a:t>Conseguimos</a:t>
            </a:r>
            <a:r>
              <a:rPr lang="en-US" sz="1600"/>
              <a:t> que </a:t>
            </a:r>
            <a:r>
              <a:rPr lang="en-US" sz="1600" err="1"/>
              <a:t>funcionen</a:t>
            </a:r>
            <a:r>
              <a:rPr lang="en-US" sz="1600"/>
              <a:t> a </a:t>
            </a:r>
            <a:r>
              <a:rPr lang="en-US" sz="1600" err="1"/>
              <a:t>pesar</a:t>
            </a:r>
            <a:r>
              <a:rPr lang="en-US" sz="1600"/>
              <a:t> de que para </a:t>
            </a:r>
            <a:r>
              <a:rPr lang="en-US" sz="1600" err="1"/>
              <a:t>los</a:t>
            </a:r>
            <a:r>
              <a:rPr lang="en-US" sz="1600"/>
              <a:t> end 2 end </a:t>
            </a:r>
            <a:r>
              <a:rPr lang="en-US" sz="1600" err="1"/>
              <a:t>tuvimos</a:t>
            </a:r>
            <a:r>
              <a:rPr lang="en-US" sz="1600"/>
              <a:t> que </a:t>
            </a:r>
            <a:r>
              <a:rPr lang="en-US" sz="1600" err="1"/>
              <a:t>solucionar</a:t>
            </a:r>
            <a:r>
              <a:rPr lang="en-US" sz="1600"/>
              <a:t> </a:t>
            </a:r>
            <a:r>
              <a:rPr lang="en-US" sz="1600" err="1"/>
              <a:t>los</a:t>
            </a:r>
            <a:r>
              <a:rPr lang="en-US" sz="1600"/>
              <a:t> warnings </a:t>
            </a:r>
            <a:r>
              <a:rPr lang="en-US" sz="1600" err="1"/>
              <a:t>ya</a:t>
            </a:r>
            <a:r>
              <a:rPr lang="en-US" sz="1600"/>
              <a:t> que no </a:t>
            </a:r>
            <a:r>
              <a:rPr lang="en-US" sz="1600" err="1"/>
              <a:t>dejaba</a:t>
            </a:r>
            <a:r>
              <a:rPr lang="en-US" sz="1600"/>
              <a:t> </a:t>
            </a:r>
            <a:r>
              <a:rPr lang="en-US" sz="1600" err="1"/>
              <a:t>meterlo</a:t>
            </a:r>
            <a:r>
              <a:rPr lang="en-US" sz="1600"/>
              <a:t> </a:t>
            </a:r>
            <a:r>
              <a:rPr lang="en-US" sz="1600" err="1"/>
              <a:t>en</a:t>
            </a:r>
            <a:r>
              <a:rPr lang="en-US" sz="1600"/>
              <a:t> IC </a:t>
            </a:r>
            <a:r>
              <a:rPr lang="en-US" sz="1600" err="1"/>
              <a:t>sino</a:t>
            </a:r>
            <a:r>
              <a:rPr lang="en-US" sz="1600"/>
              <a:t>.</a:t>
            </a:r>
          </a:p>
        </p:txBody>
      </p:sp>
      <p:pic>
        <p:nvPicPr>
          <p:cNvPr id="4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804CD17-5971-1D15-06BA-FAB1C0D1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76" y="2458967"/>
            <a:ext cx="7274622" cy="242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3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5C3C1-EF53-683B-1A4B-02D15375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58" y="-58535"/>
            <a:ext cx="9692640" cy="1325562"/>
          </a:xfrm>
        </p:spPr>
        <p:txBody>
          <a:bodyPr/>
          <a:lstStyle/>
          <a:p>
            <a:pPr algn="ctr"/>
            <a:r>
              <a:rPr lang="es-ES"/>
              <a:t>Despliegue </a:t>
            </a:r>
            <a:r>
              <a:rPr lang="es-ES" err="1"/>
              <a:t>Heroku</a:t>
            </a:r>
          </a:p>
        </p:txBody>
      </p:sp>
      <p:pic>
        <p:nvPicPr>
          <p:cNvPr id="5" name="Imagen 5" descr="Interfaz de usuario gráfica, Texto, Aplicación, Teams&#10;&#10;Descripción generada automáticamente">
            <a:extLst>
              <a:ext uri="{FF2B5EF4-FFF2-40B4-BE49-F238E27FC236}">
                <a16:creationId xmlns:a16="http://schemas.microsoft.com/office/drawing/2014/main" id="{A0D1519C-6A99-5E9E-2182-6BCD1D61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7" y="1921634"/>
            <a:ext cx="3282175" cy="3470073"/>
          </a:xfrm>
          <a:prstGeom prst="rect">
            <a:avLst/>
          </a:prstGeom>
        </p:spPr>
      </p:pic>
      <p:pic>
        <p:nvPicPr>
          <p:cNvPr id="6" name="Imagen 6" descr="Interfaz de usuario gráfica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08A5E92-73E6-0DF2-9DD7-21033A42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424" y="2280257"/>
            <a:ext cx="5400907" cy="1637705"/>
          </a:xfrm>
          <a:prstGeom prst="rect">
            <a:avLst/>
          </a:prstGeom>
        </p:spPr>
      </p:pic>
      <p:pic>
        <p:nvPicPr>
          <p:cNvPr id="7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EB98BEC-30AD-DB62-9BED-42362107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46" y="4512867"/>
            <a:ext cx="6283712" cy="1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70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4278C-42AD-3E94-12EC-E5F026EC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849" y="183919"/>
            <a:ext cx="8255232" cy="632836"/>
          </a:xfrm>
        </p:spPr>
        <p:txBody>
          <a:bodyPr>
            <a:normAutofit/>
          </a:bodyPr>
          <a:lstStyle/>
          <a:p>
            <a:pPr algn="ctr"/>
            <a:r>
              <a:rPr lang="es-ES" sz="3200"/>
              <a:t>Materiales complementarios a disposición</a:t>
            </a:r>
          </a:p>
        </p:txBody>
      </p:sp>
      <p:pic>
        <p:nvPicPr>
          <p:cNvPr id="4" name="Imagen 4" descr="Nombre de la empresa&#10;&#10;Descripción generada automáticamente">
            <a:extLst>
              <a:ext uri="{FF2B5EF4-FFF2-40B4-BE49-F238E27FC236}">
                <a16:creationId xmlns:a16="http://schemas.microsoft.com/office/drawing/2014/main" id="{56A87A65-6E68-8EB5-B48F-506FAFF9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9" y="2478232"/>
            <a:ext cx="2966225" cy="211146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9FAEEFB-7996-9A79-4180-7AFB769CBC05}"/>
              </a:ext>
            </a:extLst>
          </p:cNvPr>
          <p:cNvSpPr txBox="1"/>
          <p:nvPr/>
        </p:nvSpPr>
        <p:spPr>
          <a:xfrm>
            <a:off x="1193180" y="20388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Documentación</a:t>
            </a:r>
          </a:p>
        </p:txBody>
      </p:sp>
      <p:pic>
        <p:nvPicPr>
          <p:cNvPr id="7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6BD4998-AAA2-FF91-763D-FD1F96927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957064"/>
            <a:ext cx="3161370" cy="16222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E54DDAE-9F1A-B1F6-F8DA-0765276081F3}"/>
              </a:ext>
            </a:extLst>
          </p:cNvPr>
          <p:cNvSpPr txBox="1"/>
          <p:nvPr/>
        </p:nvSpPr>
        <p:spPr>
          <a:xfrm>
            <a:off x="3798617" y="18936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Documento decisiones arquitectónicas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18561D2-03E3-E154-B889-41E97956F061}"/>
              </a:ext>
            </a:extLst>
          </p:cNvPr>
          <p:cNvSpPr txBox="1"/>
          <p:nvPr/>
        </p:nvSpPr>
        <p:spPr>
          <a:xfrm>
            <a:off x="7147467" y="171124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Formulario de opiniones</a:t>
            </a:r>
          </a:p>
        </p:txBody>
      </p:sp>
      <p:pic>
        <p:nvPicPr>
          <p:cNvPr id="10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580668C-19BB-1ED6-9FB3-B4EB9A4F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547" y="2707192"/>
            <a:ext cx="2622395" cy="17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3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08565-6CD2-32A5-C0C8-B4926ABA9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s-ES"/>
              <a:t>Demo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F464F149-E657-47BF-99EF-9FA8BC073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3501918"/>
            <a:ext cx="4534048" cy="700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https://www.youtube.com/watch?v=G-4uq-wI-RY&amp;t=169s</a:t>
            </a:r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1DF6CCB3-3FD3-B23A-2C71-C99D70965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27" y="661484"/>
            <a:ext cx="4860449" cy="55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69719-DCD2-65A7-7490-01C29CDE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26" y="330769"/>
            <a:ext cx="4954920" cy="865001"/>
          </a:xfrm>
        </p:spPr>
        <p:txBody>
          <a:bodyPr>
            <a:normAutofit/>
          </a:bodyPr>
          <a:lstStyle/>
          <a:p>
            <a:r>
              <a:rPr lang="es-ES" err="1"/>
              <a:t>AsturShop</a:t>
            </a:r>
          </a:p>
        </p:txBody>
      </p:sp>
      <p:sp>
        <p:nvSpPr>
          <p:cNvPr id="93" name="Marcador de contenido 92">
            <a:extLst>
              <a:ext uri="{FF2B5EF4-FFF2-40B4-BE49-F238E27FC236}">
                <a16:creationId xmlns:a16="http://schemas.microsoft.com/office/drawing/2014/main" id="{765C78AC-B825-CFE2-54DE-C497F68D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688" y="1568117"/>
            <a:ext cx="8595360" cy="134344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ES"/>
              <a:t>- Tienda online de productos asturianos de confianza.</a:t>
            </a:r>
          </a:p>
          <a:p>
            <a:pPr marL="0" indent="0">
              <a:buNone/>
            </a:pPr>
            <a:endParaRPr lang="es-ES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 Distintas vistas y funcionalidades dependiendo de si se inicia sesión como un usuario normal o como administrador.</a:t>
            </a:r>
            <a:endParaRPr lang="en-US">
              <a:ea typeface="+mn-lt"/>
              <a:cs typeface="+mn-lt"/>
            </a:endParaRPr>
          </a:p>
          <a:p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2F14CBFA-7D8B-8C2D-A38A-E7CF6690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78" y="3856829"/>
            <a:ext cx="4425092" cy="2157857"/>
          </a:xfrm>
          <a:prstGeom prst="rect">
            <a:avLst/>
          </a:prstGeom>
        </p:spPr>
      </p:pic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1B914929-D422-D972-6BA1-D3885C17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578" y="3855721"/>
            <a:ext cx="4425092" cy="215804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1AD6F4D-994D-5538-19FF-AEF34911EB4C}"/>
              </a:ext>
            </a:extLst>
          </p:cNvPr>
          <p:cNvSpPr txBox="1"/>
          <p:nvPr/>
        </p:nvSpPr>
        <p:spPr>
          <a:xfrm>
            <a:off x="7041482" y="4469732"/>
            <a:ext cx="3816015" cy="3554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264ABF9-25C1-80C2-E335-06439EFFD830}"/>
              </a:ext>
            </a:extLst>
          </p:cNvPr>
          <p:cNvSpPr txBox="1"/>
          <p:nvPr/>
        </p:nvSpPr>
        <p:spPr>
          <a:xfrm>
            <a:off x="2035844" y="33813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VISTA USUARIO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6CBD810-78F2-AB9C-A76B-556C13FCCA45}"/>
              </a:ext>
            </a:extLst>
          </p:cNvPr>
          <p:cNvSpPr txBox="1"/>
          <p:nvPr/>
        </p:nvSpPr>
        <p:spPr>
          <a:xfrm>
            <a:off x="6898606" y="3381375"/>
            <a:ext cx="3171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VISTA ADMINISTRADOR</a:t>
            </a:r>
          </a:p>
        </p:txBody>
      </p:sp>
    </p:spTree>
    <p:extLst>
      <p:ext uri="{BB962C8B-B14F-4D97-AF65-F5344CB8AC3E}">
        <p14:creationId xmlns:p14="http://schemas.microsoft.com/office/powerpoint/2010/main" val="94102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2D19B-2D67-6728-CC17-FBEA0B85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1" y="2272"/>
            <a:ext cx="3092718" cy="6857586"/>
          </a:xfrm>
          <a:solidFill>
            <a:schemeClr val="tx1"/>
          </a:solidFill>
        </p:spPr>
        <p:txBody>
          <a:bodyPr anchor="t">
            <a:normAutofit/>
          </a:bodyPr>
          <a:lstStyle/>
          <a:p>
            <a:br>
              <a:rPr lang="es-ES" sz="2800">
                <a:solidFill>
                  <a:schemeClr val="bg1"/>
                </a:solidFill>
              </a:rPr>
            </a:br>
            <a:r>
              <a:rPr lang="es-ES" sz="2800">
                <a:solidFill>
                  <a:schemeClr val="bg1"/>
                </a:solidFill>
              </a:rPr>
              <a:t>Atributos de calidad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92BF741F-76C1-CE98-E2A2-4C681C747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630" y="3124612"/>
            <a:ext cx="1952423" cy="56231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400"/>
              <a:t> Usabilidad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15DC49-F555-4F94-53FA-57C79AE86099}"/>
              </a:ext>
            </a:extLst>
          </p:cNvPr>
          <p:cNvCxnSpPr/>
          <p:nvPr/>
        </p:nvCxnSpPr>
        <p:spPr>
          <a:xfrm>
            <a:off x="5964043" y="1791631"/>
            <a:ext cx="0" cy="132885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AFC3BB8-2C4E-DB59-A2FD-4271A6336AE0}"/>
              </a:ext>
            </a:extLst>
          </p:cNvPr>
          <p:cNvCxnSpPr>
            <a:cxnSpLocks/>
          </p:cNvCxnSpPr>
          <p:nvPr/>
        </p:nvCxnSpPr>
        <p:spPr>
          <a:xfrm>
            <a:off x="5973114" y="3605916"/>
            <a:ext cx="0" cy="132885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AE5F96C-F48E-8F23-2A8E-CC3055A643FE}"/>
              </a:ext>
            </a:extLst>
          </p:cNvPr>
          <p:cNvCxnSpPr/>
          <p:nvPr/>
        </p:nvCxnSpPr>
        <p:spPr>
          <a:xfrm flipV="1">
            <a:off x="6879317" y="3385002"/>
            <a:ext cx="2057400" cy="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9E02553-E387-ADEB-CA49-91B2A30FFA13}"/>
              </a:ext>
            </a:extLst>
          </p:cNvPr>
          <p:cNvSpPr txBox="1"/>
          <p:nvPr/>
        </p:nvSpPr>
        <p:spPr>
          <a:xfrm>
            <a:off x="9028792" y="3114221"/>
            <a:ext cx="20537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/>
              <a:t>Una interfaz gráfica fácil de entender con, ventana de ayuda en caso de problemas y lo más rápida posible.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B257B1-77CB-ECF6-CC59-C7FE385AC6DC}"/>
              </a:ext>
            </a:extLst>
          </p:cNvPr>
          <p:cNvSpPr txBox="1"/>
          <p:nvPr/>
        </p:nvSpPr>
        <p:spPr>
          <a:xfrm>
            <a:off x="8938077" y="1309006"/>
            <a:ext cx="205377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/>
              <a:t>Descentralizamos gran parte de los datos personales del usuario con el fin de priorizar  su privacidad usando los POD de SOLID. 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937055-5FBC-5AC3-0EF5-0E603BE17880}"/>
              </a:ext>
            </a:extLst>
          </p:cNvPr>
          <p:cNvCxnSpPr>
            <a:cxnSpLocks/>
          </p:cNvCxnSpPr>
          <p:nvPr/>
        </p:nvCxnSpPr>
        <p:spPr>
          <a:xfrm flipV="1">
            <a:off x="6879316" y="1661429"/>
            <a:ext cx="2057400" cy="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B1265E0-D663-F01C-8A86-F855F71CA1F8}"/>
              </a:ext>
            </a:extLst>
          </p:cNvPr>
          <p:cNvSpPr txBox="1">
            <a:spLocks/>
          </p:cNvSpPr>
          <p:nvPr/>
        </p:nvSpPr>
        <p:spPr>
          <a:xfrm>
            <a:off x="5039347" y="1381304"/>
            <a:ext cx="1952423" cy="56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2400"/>
              <a:t> Privacidad</a:t>
            </a:r>
          </a:p>
        </p:txBody>
      </p:sp>
      <p:pic>
        <p:nvPicPr>
          <p:cNvPr id="23" name="Imagen 23" descr="Icono&#10;&#10;Descripción generada automáticamente">
            <a:extLst>
              <a:ext uri="{FF2B5EF4-FFF2-40B4-BE49-F238E27FC236}">
                <a16:creationId xmlns:a16="http://schemas.microsoft.com/office/drawing/2014/main" id="{707BC4CB-A459-1E98-763F-B26421DD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">
            <a:off x="6610815" y="934604"/>
            <a:ext cx="763859" cy="546889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B2C0DC1-CC2B-415E-93DE-5070E5F0785C}"/>
              </a:ext>
            </a:extLst>
          </p:cNvPr>
          <p:cNvCxnSpPr>
            <a:cxnSpLocks/>
          </p:cNvCxnSpPr>
          <p:nvPr/>
        </p:nvCxnSpPr>
        <p:spPr>
          <a:xfrm flipV="1">
            <a:off x="6879317" y="5150612"/>
            <a:ext cx="2057400" cy="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3484DAD-64C2-4357-AD52-FFA43EC8756E}"/>
              </a:ext>
            </a:extLst>
          </p:cNvPr>
          <p:cNvSpPr txBox="1">
            <a:spLocks/>
          </p:cNvSpPr>
          <p:nvPr/>
        </p:nvSpPr>
        <p:spPr>
          <a:xfrm>
            <a:off x="5030054" y="4875354"/>
            <a:ext cx="1952423" cy="56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err="1"/>
              <a:t>Testabilidad</a:t>
            </a:r>
            <a:endParaRPr lang="es-ES" err="1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B1944D0-BF04-F51A-E7C0-3C39E3D53B85}"/>
              </a:ext>
            </a:extLst>
          </p:cNvPr>
          <p:cNvSpPr txBox="1"/>
          <p:nvPr/>
        </p:nvSpPr>
        <p:spPr>
          <a:xfrm>
            <a:off x="9028792" y="4842660"/>
            <a:ext cx="205377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/>
              <a:t>Una aplicación fácil de probar para que todas las funcionalidades estén bien.</a:t>
            </a:r>
          </a:p>
        </p:txBody>
      </p:sp>
    </p:spTree>
    <p:extLst>
      <p:ext uri="{BB962C8B-B14F-4D97-AF65-F5344CB8AC3E}">
        <p14:creationId xmlns:p14="http://schemas.microsoft.com/office/powerpoint/2010/main" val="377829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1EDD45-DE32-D3EC-F3AD-A5F0E943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398" y="758952"/>
            <a:ext cx="4135271" cy="308718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Tecnologías backend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95CF6-D1E5-45BF-8BA2-2765F3980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103" y="733410"/>
            <a:ext cx="2369900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1AADB176-5BB7-2EEB-9F5E-F9D5CF7E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89" y="963749"/>
            <a:ext cx="1938528" cy="21055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42B2C8-BEDF-4143-BB85-A003772AF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5145" y="733410"/>
            <a:ext cx="2369900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5">
            <a:extLst>
              <a:ext uri="{FF2B5EF4-FFF2-40B4-BE49-F238E27FC236}">
                <a16:creationId xmlns:a16="http://schemas.microsoft.com/office/drawing/2014/main" id="{68D768DD-5B70-3CFE-9D3E-B4D8DD5D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831" y="1328341"/>
            <a:ext cx="1938528" cy="13763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AD7BB73-36D1-4B5B-9B1C-5EC146673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103" y="3502828"/>
            <a:ext cx="2369900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0ED2E6D7-955D-D91B-9A1A-4A4E0CA2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9" y="4252178"/>
            <a:ext cx="1938528" cy="106751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F8C532A-030E-4C8B-AAF6-D829AB6B2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5146" y="3502828"/>
            <a:ext cx="2369900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1EFC4E3-5648-E3B2-E061-EDDE145F0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832" y="4466080"/>
            <a:ext cx="1938528" cy="6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4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3BC921DF-9345-4B9D-A324-FA2A21AFF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ADFB61-8E16-49B1-BD67-D7BDDBAE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398" y="758952"/>
            <a:ext cx="3738617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Tecnologías frontend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923954F6-B06F-4543-BFD3-31E45F2F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783" y="0"/>
            <a:ext cx="608735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F979222F-0996-6566-5F3B-59BBEC33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112" y="860714"/>
            <a:ext cx="3115236" cy="2211125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63296722-8302-1DB4-836F-E174FDBD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49" y="4252993"/>
            <a:ext cx="2806716" cy="227344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07B3356C-2E0D-4E57-7A97-DB3037F4B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043" y="4154693"/>
            <a:ext cx="2377414" cy="2470041"/>
          </a:xfrm>
          <a:prstGeom prst="rect">
            <a:avLst/>
          </a:prstGeom>
        </p:spPr>
      </p:pic>
      <p:pic>
        <p:nvPicPr>
          <p:cNvPr id="3" name="Imagen 6" descr="Icono&#10;&#10;Descripción generada automáticamente">
            <a:extLst>
              <a:ext uri="{FF2B5EF4-FFF2-40B4-BE49-F238E27FC236}">
                <a16:creationId xmlns:a16="http://schemas.microsoft.com/office/drawing/2014/main" id="{F523F60F-B16C-3CBC-BE9E-5B3181BED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741" y="55937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6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75D22-48CE-6134-2657-9AADADB2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Inrupt.net -&gt; proveedor de solid utilizado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B6DAB36-A538-CAF2-54B8-D2B401FA26ED}"/>
              </a:ext>
            </a:extLst>
          </p:cNvPr>
          <p:cNvSpPr txBox="1"/>
          <p:nvPr/>
        </p:nvSpPr>
        <p:spPr>
          <a:xfrm>
            <a:off x="718874" y="2325158"/>
            <a:ext cx="4534048" cy="38549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/>
              <a:t>-  Todos los datos del usuario son almacenados en solid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/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/>
              <a:t>-Al momento de hacer la compra es obligatorio haber iniciado sesión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/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/>
              <a:t>Se obtienen automáticamente las direcciones del POD del usuario en sesión</a:t>
            </a:r>
          </a:p>
        </p:txBody>
      </p:sp>
      <p:pic>
        <p:nvPicPr>
          <p:cNvPr id="4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F7333B7-4332-1421-75E3-E5360B6B6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3550" y="661484"/>
            <a:ext cx="5009203" cy="55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47C0F-A1E4-DC5B-A7CA-066CCDEA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69" y="235663"/>
            <a:ext cx="9692640" cy="740123"/>
          </a:xfrm>
        </p:spPr>
        <p:txBody>
          <a:bodyPr>
            <a:normAutofit/>
          </a:bodyPr>
          <a:lstStyle/>
          <a:p>
            <a:pPr algn="ctr"/>
            <a:r>
              <a:rPr lang="es-ES"/>
              <a:t>Funcionalidad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82EC6950-FFA4-CA80-02C6-93CEE0EF4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2" y="1302831"/>
            <a:ext cx="10030143" cy="50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6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87B69-A6BF-0C5A-1A5E-319F2995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994" y="290362"/>
            <a:ext cx="9692640" cy="710767"/>
          </a:xfrm>
        </p:spPr>
        <p:txBody>
          <a:bodyPr/>
          <a:lstStyle/>
          <a:p>
            <a:pPr algn="ctr"/>
            <a:r>
              <a:rPr lang="es-ES"/>
              <a:t>Filtrado de productos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748828E1-327F-82CC-A13F-A7F222D8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47" y="1510721"/>
            <a:ext cx="8580482" cy="42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355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View</vt:lpstr>
      <vt:lpstr>AsturShop</vt:lpstr>
      <vt:lpstr>Índice</vt:lpstr>
      <vt:lpstr>AsturShop</vt:lpstr>
      <vt:lpstr> Atributos de calidad</vt:lpstr>
      <vt:lpstr>Tecnologías backend</vt:lpstr>
      <vt:lpstr>Tecnologías frontend</vt:lpstr>
      <vt:lpstr>Inrupt.net -&gt; proveedor de solid utilizado</vt:lpstr>
      <vt:lpstr>Funcionalidad</vt:lpstr>
      <vt:lpstr>Filtrado de productos</vt:lpstr>
      <vt:lpstr>Carrito</vt:lpstr>
      <vt:lpstr>Ventana de pago</vt:lpstr>
      <vt:lpstr>Funcionalidad</vt:lpstr>
      <vt:lpstr>Funcionalidad admin</vt:lpstr>
      <vt:lpstr>Presentación de PowerPoint</vt:lpstr>
      <vt:lpstr>Librerías - Api Gastos de Envío</vt:lpstr>
      <vt:lpstr>Github</vt:lpstr>
      <vt:lpstr>Github</vt:lpstr>
      <vt:lpstr>Test unitarios</vt:lpstr>
      <vt:lpstr>Test</vt:lpstr>
      <vt:lpstr>Test end to end </vt:lpstr>
      <vt:lpstr>Test de usabilidad</vt:lpstr>
      <vt:lpstr>Presentación de PowerPoint</vt:lpstr>
      <vt:lpstr>Integración continua</vt:lpstr>
      <vt:lpstr>Despliegue Heroku</vt:lpstr>
      <vt:lpstr>Materiales complementarios a disposición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</dc:title>
  <dc:creator/>
  <cp:revision>3</cp:revision>
  <dcterms:created xsi:type="dcterms:W3CDTF">2022-05-02T15:53:31Z</dcterms:created>
  <dcterms:modified xsi:type="dcterms:W3CDTF">2022-05-03T00:08:04Z</dcterms:modified>
</cp:coreProperties>
</file>